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5" r:id="rId5"/>
    <p:sldId id="267" r:id="rId6"/>
    <p:sldId id="268" r:id="rId7"/>
    <p:sldId id="260" r:id="rId8"/>
    <p:sldId id="266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7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FF34C-E936-254A-8C1F-279B3A39B5F0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FA23-8E63-6C40-A5ED-86B2ADD4C2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FF34C-E936-254A-8C1F-279B3A39B5F0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FA23-8E63-6C40-A5ED-86B2ADD4C2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FF34C-E936-254A-8C1F-279B3A39B5F0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FA23-8E63-6C40-A5ED-86B2ADD4C2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FF34C-E936-254A-8C1F-279B3A39B5F0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FA23-8E63-6C40-A5ED-86B2ADD4C2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FF34C-E936-254A-8C1F-279B3A39B5F0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FA23-8E63-6C40-A5ED-86B2ADD4C2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FF34C-E936-254A-8C1F-279B3A39B5F0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FA23-8E63-6C40-A5ED-86B2ADD4C2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FF34C-E936-254A-8C1F-279B3A39B5F0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FA23-8E63-6C40-A5ED-86B2ADD4C2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FF34C-E936-254A-8C1F-279B3A39B5F0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FA23-8E63-6C40-A5ED-86B2ADD4C2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FF34C-E936-254A-8C1F-279B3A39B5F0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FA23-8E63-6C40-A5ED-86B2ADD4C2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FF34C-E936-254A-8C1F-279B3A39B5F0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FA23-8E63-6C40-A5ED-86B2ADD4C2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FF34C-E936-254A-8C1F-279B3A39B5F0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FA23-8E63-6C40-A5ED-86B2ADD4C2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FF34C-E936-254A-8C1F-279B3A39B5F0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CFA23-8E63-6C40-A5ED-86B2ADD4C2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residency.ucsb.edu/ws/index.php?pid=85782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wmf"/><Relationship Id="rId3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Presidential Leadership: </a:t>
            </a:r>
            <a:br>
              <a:rPr lang="en-US" dirty="0" smtClean="0"/>
            </a:br>
            <a:r>
              <a:rPr lang="en-US" dirty="0" smtClean="0"/>
              <a:t>The Shared Powers of Congress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13 – The Presidency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6105" y="317477"/>
            <a:ext cx="52578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1664" y="1468331"/>
            <a:ext cx="7852074" cy="5085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Public Approval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 source of presidential leadership of Congress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Public approval gives the president leverage, not command; it does not guarantee success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Mandates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Perception that the voters strongly support the president’s character and policies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Mandates are infrequent, but presidents claim a mandate anyway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Legislative Skill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u="sng" dirty="0" smtClean="0"/>
              <a:t>Bargaining</a:t>
            </a:r>
            <a:r>
              <a:rPr lang="en-US" dirty="0" smtClean="0"/>
              <a:t>: concessions for votes, occurs infrequently</a:t>
            </a:r>
          </a:p>
          <a:p>
            <a:r>
              <a:rPr lang="en-US" dirty="0" smtClean="0"/>
              <a:t>Being strategic, presidents increase chances for success by </a:t>
            </a:r>
            <a:r>
              <a:rPr lang="en-US" b="1" dirty="0" smtClean="0"/>
              <a:t>exploiting “honeymoon</a:t>
            </a:r>
            <a:r>
              <a:rPr lang="en-US" dirty="0" smtClean="0"/>
              <a:t>” at beginning of term</a:t>
            </a:r>
          </a:p>
          <a:p>
            <a:r>
              <a:rPr lang="en-US" dirty="0" smtClean="0"/>
              <a:t>Presidents may </a:t>
            </a:r>
            <a:r>
              <a:rPr lang="en-US" b="1" dirty="0" smtClean="0"/>
              <a:t>set priorities </a:t>
            </a:r>
            <a:r>
              <a:rPr lang="en-US" dirty="0" smtClean="0"/>
              <a:t>to influence Congress’ agenda; president is nation’s key agenda builder</a:t>
            </a:r>
          </a:p>
          <a:p>
            <a:r>
              <a:rPr lang="en-US" dirty="0" smtClean="0"/>
              <a:t>Skills must compete with other factors that may affect Congress; they are not at the core of presidential leadership of Congress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Chief Legislator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u="sng" dirty="0" smtClean="0"/>
              <a:t>Veto</a:t>
            </a:r>
            <a:r>
              <a:rPr lang="en-US" dirty="0" smtClean="0"/>
              <a:t>: The president can send a bill back to Congress with his reasons for rejecting it. It may be overridden with 2/3 support of both Houses. </a:t>
            </a:r>
          </a:p>
          <a:p>
            <a:r>
              <a:rPr lang="en-US" b="1" u="sng" dirty="0" smtClean="0"/>
              <a:t>Pocket Veto</a:t>
            </a:r>
            <a:r>
              <a:rPr lang="en-US" dirty="0" smtClean="0"/>
              <a:t>: A president can let a bill die by not signing it when Congress adjourns within 10 days of submitting a bill.</a:t>
            </a:r>
          </a:p>
          <a:p>
            <a:r>
              <a:rPr lang="en-US" b="1" u="sng" dirty="0" smtClean="0"/>
              <a:t>Line Item Veto</a:t>
            </a:r>
            <a:r>
              <a:rPr lang="en-US" dirty="0" smtClean="0"/>
              <a:t>: ability to veto parts of a bill—</a:t>
            </a:r>
            <a:r>
              <a:rPr lang="en-US" dirty="0" smtClean="0"/>
              <a:t>denied to the president in </a:t>
            </a:r>
            <a:r>
              <a:rPr lang="en-US" i="1" dirty="0" smtClean="0"/>
              <a:t>Clinton </a:t>
            </a:r>
            <a:r>
              <a:rPr lang="en-US" i="1" dirty="0" err="1" smtClean="0"/>
              <a:t>v</a:t>
            </a:r>
            <a:r>
              <a:rPr lang="en-US" i="1" dirty="0" smtClean="0"/>
              <a:t>. City of NY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24000"/>
            <a:ext cx="8229600" cy="337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Chief Legislator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Signing Statement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Pronouncements issued by a president when he signs a bill into law </a:t>
            </a:r>
          </a:p>
          <a:p>
            <a:pPr lvl="1"/>
            <a:r>
              <a:rPr lang="en-US" dirty="0" smtClean="0"/>
              <a:t>Used to comment on the law, comment on their interpretation of the law, assert constitutional objections, or announce how the executive branch will (or will not) administer the law</a:t>
            </a:r>
          </a:p>
          <a:p>
            <a:pPr lvl="1"/>
            <a:r>
              <a:rPr lang="en-US" dirty="0" smtClean="0"/>
              <a:t>Increased reliance on </a:t>
            </a:r>
            <a:r>
              <a:rPr lang="en-US" b="1" u="sng" dirty="0" smtClean="0"/>
              <a:t>unitary executive model</a:t>
            </a:r>
            <a:endParaRPr lang="en-US" b="1" dirty="0" smtClean="0"/>
          </a:p>
          <a:p>
            <a:pPr lvl="1"/>
            <a:r>
              <a:rPr lang="en-US" dirty="0" smtClean="0"/>
              <a:t>Click </a:t>
            </a:r>
            <a:r>
              <a:rPr lang="en-US" dirty="0" smtClean="0">
                <a:hlinkClick r:id="rId2"/>
              </a:rPr>
              <a:t>here</a:t>
            </a:r>
            <a:r>
              <a:rPr lang="en-US" dirty="0" smtClean="0"/>
              <a:t> to view Obama’s statement on signing the 2009 stimulus bill into law</a:t>
            </a:r>
            <a:endParaRPr lang="en-US" u="sng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Chief Legislator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Executive Privilege</a:t>
            </a:r>
            <a:endParaRPr lang="en-US" b="1" i="1" u="sng" dirty="0" smtClean="0"/>
          </a:p>
          <a:p>
            <a:pPr lvl="1"/>
            <a:r>
              <a:rPr lang="en-US" dirty="0" smtClean="0"/>
              <a:t>Is the president required to divulge private communication between himself and his advisors? </a:t>
            </a:r>
          </a:p>
          <a:p>
            <a:pPr lvl="1"/>
            <a:r>
              <a:rPr lang="en-US" i="1" dirty="0" smtClean="0"/>
              <a:t>U.S. </a:t>
            </a:r>
            <a:r>
              <a:rPr lang="en-US" i="1" dirty="0" err="1" smtClean="0"/>
              <a:t>v</a:t>
            </a:r>
            <a:r>
              <a:rPr lang="en-US" i="1" dirty="0" smtClean="0"/>
              <a:t>. Nixon </a:t>
            </a:r>
            <a:r>
              <a:rPr lang="en-US" dirty="0" smtClean="0"/>
              <a:t>(1974): The president is entitled to receive confidential advice, but he can be required to reveal material related to a criminal prosecution. 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Chief Legislator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Impoundment of Funds</a:t>
            </a:r>
          </a:p>
          <a:p>
            <a:pPr lvl="1"/>
            <a:r>
              <a:rPr lang="en-US" dirty="0" smtClean="0"/>
              <a:t>Presidents have refused to spend money appropriated by Congress </a:t>
            </a:r>
          </a:p>
          <a:p>
            <a:pPr lvl="1"/>
            <a:r>
              <a:rPr lang="en-US" dirty="0" smtClean="0"/>
              <a:t>Budget Act of 1974 </a:t>
            </a:r>
          </a:p>
          <a:p>
            <a:pPr lvl="2"/>
            <a:r>
              <a:rPr lang="en-US" dirty="0" smtClean="0"/>
              <a:t>Requires presidents to spend funds appropriated by Congress unless he informs Congress and they delay to delete the spending. Congress can pass a resolution requiring the immediate release of money.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Party Leadership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6839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The Bonds of Party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Being in the president’s party creates a psychological bond between legislators and presidents, increasing agreement.</a:t>
            </a:r>
          </a:p>
          <a:p>
            <a:pPr lvl="1">
              <a:lnSpc>
                <a:spcPct val="80000"/>
              </a:lnSpc>
              <a:buNone/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Slippage in Party Support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Presidents cannot always count on party support, especially on controversial issues.</a:t>
            </a:r>
          </a:p>
          <a:p>
            <a:pPr lvl="1">
              <a:lnSpc>
                <a:spcPct val="80000"/>
              </a:lnSpc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Party Leadership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Leading the Party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Presidents can offer party candidates support and punishment by withholding favors</a:t>
            </a:r>
            <a:r>
              <a:rPr lang="en-US" dirty="0" smtClean="0"/>
              <a:t>.</a:t>
            </a:r>
          </a:p>
          <a:p>
            <a:pPr lvl="1">
              <a:lnSpc>
                <a:spcPct val="80000"/>
              </a:lnSpc>
              <a:buNone/>
            </a:pPr>
            <a:endParaRPr lang="en-US" dirty="0" smtClean="0"/>
          </a:p>
          <a:p>
            <a:pPr lvl="1">
              <a:lnSpc>
                <a:spcPct val="80000"/>
              </a:lnSpc>
            </a:pPr>
            <a:r>
              <a:rPr lang="en-US" dirty="0" smtClean="0"/>
              <a:t>Presidential coattails occur when voters cast their ballots for congressional candidates of the president’s party because they support the president. Races are rarely won in this way.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6414" y="438578"/>
            <a:ext cx="5337803" cy="954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2912" y="1630701"/>
            <a:ext cx="7240488" cy="496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465</Words>
  <Application>Microsoft Macintosh PowerPoint</Application>
  <PresentationFormat>On-screen Show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Presidential Leadership:  The Shared Powers of Congress</vt:lpstr>
      <vt:lpstr>Chief Legislator </vt:lpstr>
      <vt:lpstr>Slide 3</vt:lpstr>
      <vt:lpstr>Chief Legislator</vt:lpstr>
      <vt:lpstr>Chief Legislator </vt:lpstr>
      <vt:lpstr>Chief Legislator</vt:lpstr>
      <vt:lpstr>Party Leadership </vt:lpstr>
      <vt:lpstr>Party Leadership </vt:lpstr>
      <vt:lpstr>Slide 9</vt:lpstr>
      <vt:lpstr>Slide 10</vt:lpstr>
      <vt:lpstr>Public Support</vt:lpstr>
      <vt:lpstr>Legislative Skill 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Presidential Leadership:  The Shared Powers of Congress</dc:title>
  <dc:creator>Katie Madison</dc:creator>
  <cp:lastModifiedBy>Katie Madison</cp:lastModifiedBy>
  <cp:revision>5</cp:revision>
  <dcterms:created xsi:type="dcterms:W3CDTF">2011-01-26T13:57:50Z</dcterms:created>
  <dcterms:modified xsi:type="dcterms:W3CDTF">2011-01-26T15:35:44Z</dcterms:modified>
</cp:coreProperties>
</file>